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9"/>
  </p:notesMasterIdLst>
  <p:sldIdLst>
    <p:sldId id="256" r:id="rId2"/>
    <p:sldId id="731" r:id="rId3"/>
    <p:sldId id="732" r:id="rId4"/>
    <p:sldId id="736" r:id="rId5"/>
    <p:sldId id="733" r:id="rId6"/>
    <p:sldId id="737" r:id="rId7"/>
    <p:sldId id="735" r:id="rId8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0" y="72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audio1.wav>
</file>

<file path=ppt/media/audio2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7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 userDrawn="1"/>
        </p:nvSpPr>
        <p:spPr>
          <a:xfrm>
            <a:off x="216421" y="1655911"/>
            <a:ext cx="11017224" cy="432048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reflection blurRad="6350" stA="52000" endA="300" endPos="35000" dir="5400000" sy="-100000" algn="bl" rotWithShape="0"/>
          </a:effectLst>
        </p:spPr>
        <p:txBody>
          <a:bodyPr spcFirstLastPara="1" wrap="none" lIns="91426" tIns="45713" rIns="91426" bIns="45713" numCol="1">
            <a:prstTxWarp prst="textArchUp">
              <a:avLst/>
            </a:prstTxWarp>
            <a:spAutoFit/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</a:pPr>
            <a:r>
              <a:rPr lang="zh-CN" altLang="en-US" sz="11498" smtClean="0">
                <a:ln w="0"/>
                <a:gradFill>
                  <a:gsLst>
                    <a:gs pos="25000">
                      <a:srgbClr val="339966"/>
                    </a:gs>
                    <a:gs pos="0">
                      <a:srgbClr val="D60093"/>
                    </a:gs>
                    <a:gs pos="65000">
                      <a:srgbClr val="738AC8"/>
                    </a:gs>
                    <a:gs pos="100000">
                      <a:srgbClr val="738AC8">
                        <a:lumMod val="60000"/>
                        <a:lumOff val="40000"/>
                      </a:srgbClr>
                    </a:gs>
                  </a:gsLst>
                  <a:lin ang="5400000"/>
                </a:gradFill>
                <a:effectLst>
                  <a:glow rad="139700">
                    <a:srgbClr val="FEB80A">
                      <a:satMod val="175000"/>
                      <a:alpha val="40000"/>
                    </a:srgb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一课一</a:t>
            </a:r>
            <a:r>
              <a:rPr lang="zh-CN" altLang="en-US" sz="11498" smtClean="0">
                <a:ln w="0"/>
                <a:gradFill>
                  <a:gsLst>
                    <a:gs pos="30000">
                      <a:srgbClr val="339966"/>
                    </a:gs>
                    <a:gs pos="67000">
                      <a:srgbClr val="D60093"/>
                    </a:gs>
                    <a:gs pos="100000">
                      <a:srgbClr val="738AC8">
                        <a:lumMod val="60000"/>
                        <a:lumOff val="40000"/>
                      </a:srgbClr>
                    </a:gs>
                  </a:gsLst>
                  <a:lin ang="5400000"/>
                </a:gradFill>
                <a:effectLst>
                  <a:glow rad="139700">
                    <a:srgbClr val="FEB80A">
                      <a:satMod val="175000"/>
                      <a:alpha val="40000"/>
                    </a:srgbClr>
                  </a:glow>
                  <a:outerShdw blurRad="60007" dist="200025" dir="15000000" sy="30000" kx="-1800000" algn="bl" rotWithShape="0">
                    <a:prstClr val="black">
                      <a:alpha val="32000"/>
                    </a:prstClr>
                  </a:outerShdw>
                  <a:reflection blurRad="6350" stA="53000" endA="300" endPos="35500" dir="5400000" sy="-90000" algn="bl" rotWithShape="0"/>
                </a:effectLst>
                <a:latin typeface="华文琥珀" panose="02010800040101010101" pitchFamily="2" charset="-122"/>
                <a:ea typeface="华文琥珀" panose="02010800040101010101" pitchFamily="2" charset="-122"/>
              </a:rPr>
              <a:t>练</a:t>
            </a:r>
            <a:endParaRPr lang="zh-CN" altLang="en-US" sz="11498" dirty="0">
              <a:ln w="0"/>
              <a:gradFill>
                <a:gsLst>
                  <a:gs pos="30000">
                    <a:srgbClr val="339966"/>
                  </a:gs>
                  <a:gs pos="67000">
                    <a:srgbClr val="D60093"/>
                  </a:gs>
                  <a:gs pos="100000">
                    <a:srgbClr val="738AC8">
                      <a:lumMod val="60000"/>
                      <a:lumOff val="40000"/>
                    </a:srgbClr>
                  </a:gs>
                </a:gsLst>
                <a:lin ang="5400000"/>
              </a:gradFill>
              <a:effectLst>
                <a:glow rad="139700">
                  <a:srgbClr val="FEB80A">
                    <a:satMod val="175000"/>
                    <a:alpha val="40000"/>
                  </a:srgbClr>
                </a:glow>
                <a:outerShdw blurRad="60007" dist="200025" dir="15000000" sy="30000" kx="-1800000" algn="bl" rotWithShape="0">
                  <a:prstClr val="black">
                    <a:alpha val="32000"/>
                  </a:prstClr>
                </a:outerShdw>
                <a:reflection blurRad="6350" stA="53000" endA="300" endPos="35500" dir="5400000" sy="-90000" algn="bl" rotWithShape="0"/>
              </a:effectLst>
              <a:latin typeface="华文琥珀" panose="02010800040101010101" pitchFamily="2" charset="-122"/>
              <a:ea typeface="华文琥珀" panose="0201080004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491577586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8" presetClass="entr" presetSubtype="0" accel="5000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audio" Target="../media/audio1.wav"/><Relationship Id="rId4" Type="http://schemas.openxmlformats.org/officeDocument/2006/relationships/slideLayout" Target="../slideLayouts/slideLayout4.xml"/><Relationship Id="rId9" Type="http://schemas.openxmlformats.org/officeDocument/2006/relationships/slide" Target="../slides/slid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="" xmlns:a16="http://schemas.microsoft.com/office/drawing/2014/main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="" xmlns:a16="http://schemas.microsoft.com/office/drawing/2014/main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9" action="ppaction://hlinksldjump" highlightClick="1">
              <a:snd r:embed="rId10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5" r:id="rId2"/>
    <p:sldLayoutId id="2147483689" r:id="rId3"/>
    <p:sldLayoutId id="2147483690" r:id="rId4"/>
    <p:sldLayoutId id="2147483691" r:id="rId5"/>
    <p:sldLayoutId id="2147483692" r:id="rId6"/>
    <p:sldLayoutId id="2147483694" r:id="rId7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Unit 6</a:t>
            </a:r>
            <a:r>
              <a:rPr lang="zh-CN" altLang="zh-CN" sz="4400" dirty="0">
                <a:solidFill>
                  <a:srgbClr val="D60093"/>
                </a:solidFill>
              </a:rPr>
              <a:t>　</a:t>
            </a:r>
            <a:r>
              <a:rPr lang="en-US" altLang="zh-CN" sz="4400" dirty="0">
                <a:solidFill>
                  <a:srgbClr val="D60093"/>
                </a:solidFill>
              </a:rPr>
              <a:t>How do you feel? </a:t>
            </a:r>
            <a:endParaRPr lang="zh-CN" altLang="zh-CN" sz="4400" dirty="0">
              <a:solidFill>
                <a:srgbClr val="D60093"/>
              </a:solidFill>
            </a:endParaRPr>
          </a:p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Part B</a:t>
            </a:r>
            <a:r>
              <a:rPr lang="zh-CN" altLang="zh-CN" sz="4400" dirty="0">
                <a:solidFill>
                  <a:srgbClr val="D60093"/>
                </a:solidFill>
              </a:rPr>
              <a:t>　</a:t>
            </a:r>
            <a:r>
              <a:rPr lang="en-US" altLang="zh-CN" sz="4400" dirty="0" smtClean="0">
                <a:solidFill>
                  <a:srgbClr val="D60093"/>
                </a:solidFill>
              </a:rPr>
              <a:t>Let’s </a:t>
            </a:r>
            <a:r>
              <a:rPr lang="en-US" altLang="zh-CN" sz="4400" dirty="0">
                <a:solidFill>
                  <a:srgbClr val="D60093"/>
                </a:solidFill>
              </a:rPr>
              <a:t>try &amp; </a:t>
            </a:r>
            <a:r>
              <a:rPr lang="en-US" altLang="zh-CN" sz="4400" dirty="0" smtClean="0">
                <a:solidFill>
                  <a:srgbClr val="D60093"/>
                </a:solidFill>
              </a:rPr>
              <a:t>Let’s </a:t>
            </a:r>
            <a:r>
              <a:rPr lang="en-US" altLang="zh-CN" sz="4400" dirty="0">
                <a:solidFill>
                  <a:srgbClr val="D60093"/>
                </a:solidFill>
              </a:rPr>
              <a:t>talk</a:t>
            </a:r>
            <a:endParaRPr lang="zh-CN" altLang="zh-CN" sz="4400" dirty="0">
              <a:solidFill>
                <a:srgbClr val="D60093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951187"/>
            <a:ext cx="1872188" cy="4449140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2" name="折角形 1"/>
          <p:cNvSpPr/>
          <p:nvPr/>
        </p:nvSpPr>
        <p:spPr>
          <a:xfrm>
            <a:off x="3960837" y="1293840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1" name="折角形 10"/>
          <p:cNvSpPr/>
          <p:nvPr/>
        </p:nvSpPr>
        <p:spPr>
          <a:xfrm>
            <a:off x="3960837" y="2538614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3" name="折角形 12"/>
          <p:cNvSpPr/>
          <p:nvPr/>
        </p:nvSpPr>
        <p:spPr>
          <a:xfrm>
            <a:off x="3939125" y="3783657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6" name="动作按钮: 自定义 15">
            <a:hlinkClick r:id="rId2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24800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7" name="动作按钮: 自定义 16">
            <a:hlinkClick r:id="rId4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2" y="37297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9" name="动作按钮: 自定义 18">
            <a:hlinkClick r:id="rId5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12303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 tmFilter="0,0; .5, 1; 1, 1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15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 tmFilter="0,0; .5, 1; 1, 1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8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 tmFilter="0,0; .5, 1; 1, 1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2" grpId="0" animBg="1"/>
      <p:bldP spid="11" grpId="0" animBg="1"/>
      <p:bldP spid="1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853991"/>
            <a:ext cx="10807700" cy="481978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一</a:t>
            </a: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、</a:t>
            </a:r>
            <a:r>
              <a:rPr lang="zh-CN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根据</a:t>
            </a:r>
            <a:r>
              <a:rPr lang="zh-CN" altLang="en-US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句意及</a:t>
            </a:r>
            <a:r>
              <a:rPr lang="zh-CN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首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字母补全单词。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1.—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What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w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____________?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—Your father is </a:t>
            </a: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i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__________.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He should see a d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this morning.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2.Don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t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be s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____________.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We can go next time.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3.We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can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t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go to the z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today.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4.You should take a deep b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____________,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and then you will not be angry. </a:t>
            </a:r>
            <a:r>
              <a:rPr lang="en-US" altLang="zh-CN" dirty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3008094" y="1524910"/>
            <a:ext cx="129452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mtClean="0">
                <a:ea typeface="宋体" panose="02010600030101010101" pitchFamily="2" charset="-122"/>
              </a:rPr>
              <a:t>wrong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3928519" y="2119937"/>
            <a:ext cx="52610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mtClean="0">
                <a:ea typeface="宋体" panose="02010600030101010101" pitchFamily="2" charset="-122"/>
              </a:rPr>
              <a:t>ill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9073405" y="2099852"/>
            <a:ext cx="1324402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mtClean="0">
                <a:ea typeface="宋体" panose="02010600030101010101" pitchFamily="2" charset="-122"/>
              </a:rPr>
              <a:t>doctor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3150742" y="3263881"/>
            <a:ext cx="77777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mtClean="0">
                <a:ea typeface="宋体" panose="02010600030101010101" pitchFamily="2" charset="-122"/>
              </a:rPr>
              <a:t>sad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4789573" y="3830839"/>
            <a:ext cx="777777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mtClean="0">
                <a:ea typeface="宋体" panose="02010600030101010101" pitchFamily="2" charset="-122"/>
              </a:rPr>
              <a:t>zoo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5473005" y="4459917"/>
            <a:ext cx="1339406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mtClean="0">
                <a:ea typeface="宋体" panose="02010600030101010101" pitchFamily="2" charset="-122"/>
              </a:rPr>
              <a:t>breath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  <p:bldP spid="8" grpId="0"/>
      <p:bldP spid="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920335"/>
            <a:ext cx="10807700" cy="422885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二、连词成句。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1.does, sister, now, how, your, feel (?)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How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does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your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sister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feel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now?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2.should, what, do, she (?)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What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should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she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do?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3.science, we, go,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can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t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 museum, to, today, the (.)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We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can</a:t>
            </a:r>
            <a:r>
              <a:rPr lang="en-US" altLang="zh-CN" dirty="0" smtClean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ea typeface="宋体" panose="02010600030101010101" pitchFamily="2" charset="-122"/>
                <a:cs typeface="Times New Roman" panose="02020603050405020304" pitchFamily="18" charset="0"/>
              </a:rPr>
              <a:t>t</a:t>
            </a:r>
            <a:r>
              <a:rPr lang="en-US" altLang="zh-CN" dirty="0" smtClean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go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to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the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science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museum</a:t>
            </a:r>
            <a:r>
              <a:rPr lang="en-US" altLang="zh-CN" dirty="0">
                <a:latin typeface="NEU-BZ-S92"/>
                <a:ea typeface="方正启体简体" panose="03000509000000000000" pitchFamily="65" charset="-122"/>
                <a:cs typeface="Times New Roman" panose="02020603050405020304" pitchFamily="18" charset="0"/>
              </a:rPr>
              <a:t> </a:t>
            </a:r>
            <a:r>
              <a:rPr lang="en-US" altLang="zh-CN" dirty="0">
                <a:ea typeface="宋体" panose="02010600030101010101" pitchFamily="2" charset="-122"/>
                <a:cs typeface="Times New Roman" panose="02020603050405020304" pitchFamily="18" charset="0"/>
              </a:rPr>
              <a:t>today.</a:t>
            </a:r>
            <a:r>
              <a:rPr lang="en-US" altLang="zh-CN" dirty="0"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rgbClr val="000000"/>
              </a:solidFill>
              <a:effectLst/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1436995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361950" y="761956"/>
            <a:ext cx="10807700" cy="62671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三、读一读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zh-CN" altLang="zh-CN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补全对话</a:t>
            </a:r>
            <a:r>
              <a:rPr lang="zh-CN" altLang="zh-CN" smtClean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endParaRPr lang="zh-CN" altLang="zh-CN">
              <a:solidFill>
                <a:srgbClr val="000000"/>
              </a:solidFill>
              <a:latin typeface="NEU-BZ-S92"/>
              <a:ea typeface="方正书宋_GBK"/>
              <a:cs typeface="Times New Roman" panose="02020603050405020304" pitchFamily="18" charset="0"/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361950" y="1388666"/>
            <a:ext cx="10807700" cy="3586366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  <a:t>A.Thank you.</a:t>
            </a:r>
            <a:b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</a:br>
            <a: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  <a:t>B.I’m sorry to hear that. </a:t>
            </a:r>
            <a:b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</a:br>
            <a: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  <a:t>C.You should take her to the hospital. </a:t>
            </a:r>
            <a:b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</a:br>
            <a: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  <a:t>She will be fine. </a:t>
            </a:r>
            <a:b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</a:br>
            <a: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  <a:t>D.Why? </a:t>
            </a:r>
            <a:b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</a:br>
            <a:r>
              <a:rPr lang="en-US" altLang="zh-CN">
                <a:solidFill>
                  <a:schemeClr val="tx1"/>
                </a:solidFill>
                <a:ea typeface="宋体" panose="02010600030101010101" pitchFamily="2" charset="-122"/>
              </a:rPr>
              <a:t>E.Can you go to the zoo with us? </a:t>
            </a:r>
            <a:endParaRPr lang="zh-CN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矩形 8"/>
          <p:cNvSpPr>
            <a:spLocks noChangeAspect="1"/>
          </p:cNvSpPr>
          <p:nvPr/>
        </p:nvSpPr>
        <p:spPr>
          <a:xfrm>
            <a:off x="361950" y="761956"/>
            <a:ext cx="10807700" cy="550920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Jerry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: Hello, Mike. This is Jerry. </a:t>
            </a:r>
            <a:b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Mike: Hello, Jerry. 1.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/>
            </a:r>
            <a:b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Jerry: Sorry, I can’t. </a:t>
            </a:r>
            <a:b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Mike: 2.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/>
            </a:r>
            <a:b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Jerry: Because my mother is ill at home. </a:t>
            </a:r>
            <a:b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Mike: 3.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 </a:t>
            </a: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/>
            </a:r>
            <a:b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Jerry: I’m so worried.</a:t>
            </a:r>
            <a:b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</a:b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Mike: 4</a:t>
            </a:r>
            <a:r>
              <a:rPr lang="en-US" altLang="zh-CN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._______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</a:t>
            </a:r>
            <a:r>
              <a:rPr lang="zh-CN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endParaRPr lang="zh-CN" altLang="zh-CN">
              <a:solidFill>
                <a:srgbClr val="000000"/>
              </a:solidFill>
              <a:latin typeface="NEU-BZ-S92"/>
              <a:ea typeface="方正书宋_GBK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Jerry: OK. 5.</a:t>
            </a:r>
            <a:r>
              <a:rPr lang="zh-CN" altLang="zh-CN" u="sng">
                <a:solidFill>
                  <a:srgbClr val="000000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</a:t>
            </a:r>
            <a:r>
              <a:rPr lang="zh-CN" altLang="zh-CN">
                <a:solidFill>
                  <a:srgbClr val="000000"/>
                </a:solidFill>
                <a:latin typeface="NEU-BZ-S92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altLang="zh-CN">
                <a:solidFill>
                  <a:srgbClr val="000000"/>
                </a:solidFill>
                <a:latin typeface="宋体" panose="02010600030101010101" pitchFamily="2" charset="-122"/>
                <a:ea typeface="方正书宋_GBK"/>
                <a:cs typeface="Times New Roman" panose="02020603050405020304" pitchFamily="18" charset="0"/>
              </a:rPr>
              <a:t> </a:t>
            </a:r>
            <a:endParaRPr lang="zh-CN" altLang="zh-CN">
              <a:solidFill>
                <a:srgbClr val="000000"/>
              </a:solidFill>
              <a:latin typeface="NEU-BZ-S92"/>
              <a:ea typeface="方正书宋_GBK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Mike: Bye, Jerry. </a:t>
            </a:r>
            <a:endParaRPr lang="zh-CN" altLang="zh-CN">
              <a:solidFill>
                <a:srgbClr val="000000"/>
              </a:solidFill>
              <a:latin typeface="NEU-BZ-S92"/>
              <a:ea typeface="方正书宋_GBK"/>
              <a:cs typeface="Times New Roman" panose="02020603050405020304" pitchFamily="18" charset="0"/>
            </a:endParaRPr>
          </a:p>
          <a:p>
            <a:pPr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Jerry: Bye. </a:t>
            </a:r>
            <a:endParaRPr lang="zh-CN" altLang="zh-CN">
              <a:solidFill>
                <a:srgbClr val="000000"/>
              </a:solidFill>
              <a:effectLst/>
              <a:latin typeface="NEU-BZ-S92"/>
              <a:ea typeface="方正书宋_GBK"/>
              <a:cs typeface="Times New Roman" panose="02020603050405020304" pitchFamily="18" charset="0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4392885" y="1223863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</a:rPr>
              <a:t>E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4" name="矩形 3"/>
          <p:cNvSpPr>
            <a:spLocks noChangeAspect="1"/>
          </p:cNvSpPr>
          <p:nvPr/>
        </p:nvSpPr>
        <p:spPr>
          <a:xfrm>
            <a:off x="2095769" y="2201282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</a:rPr>
              <a:t>D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5" name="矩形 4"/>
          <p:cNvSpPr>
            <a:spLocks noChangeAspect="1"/>
          </p:cNvSpPr>
          <p:nvPr/>
        </p:nvSpPr>
        <p:spPr>
          <a:xfrm>
            <a:off x="2056472" y="3103133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</a:rPr>
              <a:t>B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7" name="矩形 6"/>
          <p:cNvSpPr>
            <a:spLocks noChangeAspect="1"/>
          </p:cNvSpPr>
          <p:nvPr/>
        </p:nvSpPr>
        <p:spPr>
          <a:xfrm>
            <a:off x="3096741" y="4608239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</a:rPr>
              <a:t>A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  <p:sp>
        <p:nvSpPr>
          <p:cNvPr id="8" name="矩形 7"/>
          <p:cNvSpPr>
            <a:spLocks noChangeAspect="1"/>
          </p:cNvSpPr>
          <p:nvPr/>
        </p:nvSpPr>
        <p:spPr>
          <a:xfrm>
            <a:off x="2376661" y="4137728"/>
            <a:ext cx="48122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sz="3200" b="1" dirty="0" smtClean="0">
                <a:solidFill>
                  <a:srgbClr val="FF0000"/>
                </a:solidFill>
              </a:rPr>
              <a:t>C</a:t>
            </a:r>
            <a:endParaRPr lang="zh-CN" altLang="en-US" sz="32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7729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7" grpId="0"/>
      <p:bldP spid="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71</TotalTime>
  <Words>97</Words>
  <Application>Microsoft Office PowerPoint</Application>
  <PresentationFormat>自定义</PresentationFormat>
  <Paragraphs>44</Paragraphs>
  <Slides>7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8" baseType="lpstr">
      <vt:lpstr>NEU-BZ-S92</vt:lpstr>
      <vt:lpstr>方正启体简体</vt:lpstr>
      <vt:lpstr>方正书宋_GBK</vt:lpstr>
      <vt:lpstr>黑体</vt:lpstr>
      <vt:lpstr>华文琥珀</vt:lpstr>
      <vt:lpstr>隶书</vt:lpstr>
      <vt:lpstr>宋体</vt:lpstr>
      <vt:lpstr>Arial</vt:lpstr>
      <vt:lpstr>Calibri</vt:lpstr>
      <vt:lpstr>Times New Roman</vt:lpstr>
      <vt:lpstr>专业教辅课件Q:251490010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20</cp:revision>
  <dcterms:created xsi:type="dcterms:W3CDTF">2020-08-17T02:46:32Z</dcterms:created>
  <dcterms:modified xsi:type="dcterms:W3CDTF">2025-09-02T08:19:09Z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